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Nunito"/>
      <p:regular r:id="rId48"/>
      <p:bold r:id="rId49"/>
      <p:italic r:id="rId50"/>
      <p:boldItalic r:id="rId51"/>
    </p:embeddedFont>
    <p:embeddedFont>
      <p:font typeface="PT Sans"/>
      <p:regular r:id="rId52"/>
      <p:bold r:id="rId53"/>
      <p:italic r:id="rId54"/>
      <p:boldItalic r:id="rId55"/>
    </p:embeddedFont>
    <p:embeddedFont>
      <p:font typeface="Manjari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regular.fntdata"/><Relationship Id="rId47" Type="http://schemas.openxmlformats.org/officeDocument/2006/relationships/slide" Target="slides/slide42.xml"/><Relationship Id="rId49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PTSans-bold.fntdata"/><Relationship Id="rId52" Type="http://schemas.openxmlformats.org/officeDocument/2006/relationships/font" Target="fonts/PTSans-regular.fntdata"/><Relationship Id="rId11" Type="http://schemas.openxmlformats.org/officeDocument/2006/relationships/slide" Target="slides/slide6.xml"/><Relationship Id="rId55" Type="http://schemas.openxmlformats.org/officeDocument/2006/relationships/font" Target="fonts/PTSans-boldItalic.fntdata"/><Relationship Id="rId10" Type="http://schemas.openxmlformats.org/officeDocument/2006/relationships/slide" Target="slides/slide5.xml"/><Relationship Id="rId54" Type="http://schemas.openxmlformats.org/officeDocument/2006/relationships/font" Target="fonts/PTSans-italic.fntdata"/><Relationship Id="rId13" Type="http://schemas.openxmlformats.org/officeDocument/2006/relationships/slide" Target="slides/slide8.xml"/><Relationship Id="rId57" Type="http://schemas.openxmlformats.org/officeDocument/2006/relationships/font" Target="fonts/Manjari-bold.fntdata"/><Relationship Id="rId12" Type="http://schemas.openxmlformats.org/officeDocument/2006/relationships/slide" Target="slides/slide7.xml"/><Relationship Id="rId56" Type="http://schemas.openxmlformats.org/officeDocument/2006/relationships/font" Target="fonts/Manjari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6004176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c6004176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6004176a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c6004176a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c6004176a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c6004176a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6004176a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c6004176a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c6004176a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c6004176a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c6004176a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c6004176a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6004176a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c6004176a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6004176a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c6004176a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6004176a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6004176a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6004176a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6004176a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1b4e0d1e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b1b4e0d1e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c6004176a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c6004176a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c6004176a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c6004176a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c6004176a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c6004176a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6004176a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c6004176a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6004176a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c6004176a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004176a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004176a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6004176a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c6004176a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c6004176a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c6004176a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c6004176a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c6004176a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6004176a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c6004176a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f3c66ac35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f3c66ac35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c6004176a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c6004176a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c6004176a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c6004176a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c6004176a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c6004176a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c6004176a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c6004176a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6004176a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c6004176a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c6004176a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c6004176a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c6004176a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c6004176a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004176a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004176a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6004176a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c6004176a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c6004176a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c6004176a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47e1cce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c47e1cce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c6004176a4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c6004176a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c6004176a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c6004176a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c6004176a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c6004176a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47e1cce9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47e1cce9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47e1cce9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47e1cce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6004176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c6004176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c47e1cce9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c47e1cce9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47e1cce9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c47e1cce9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5825" y="967888"/>
            <a:ext cx="6153900" cy="26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590125" y="3602188"/>
            <a:ext cx="615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53175" y="3084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1284000" y="1672814"/>
            <a:ext cx="65760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1284000" y="29735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1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720000" y="969550"/>
            <a:ext cx="2478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2" type="title"/>
          </p:nvPr>
        </p:nvSpPr>
        <p:spPr>
          <a:xfrm>
            <a:off x="3419276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3"/>
          <p:cNvSpPr txBox="1"/>
          <p:nvPr>
            <p:ph idx="1" type="subTitle"/>
          </p:nvPr>
        </p:nvSpPr>
        <p:spPr>
          <a:xfrm>
            <a:off x="3419276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3" type="title"/>
          </p:nvPr>
        </p:nvSpPr>
        <p:spPr>
          <a:xfrm>
            <a:off x="6118548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3"/>
          <p:cNvSpPr txBox="1"/>
          <p:nvPr>
            <p:ph idx="4" type="subTitle"/>
          </p:nvPr>
        </p:nvSpPr>
        <p:spPr>
          <a:xfrm>
            <a:off x="6118545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5" type="title"/>
          </p:nvPr>
        </p:nvSpPr>
        <p:spPr>
          <a:xfrm>
            <a:off x="341928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13"/>
          <p:cNvSpPr txBox="1"/>
          <p:nvPr>
            <p:ph idx="6" type="subTitle"/>
          </p:nvPr>
        </p:nvSpPr>
        <p:spPr>
          <a:xfrm>
            <a:off x="3419276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7" type="title"/>
          </p:nvPr>
        </p:nvSpPr>
        <p:spPr>
          <a:xfrm>
            <a:off x="611855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13"/>
          <p:cNvSpPr txBox="1"/>
          <p:nvPr>
            <p:ph idx="8" type="subTitle"/>
          </p:nvPr>
        </p:nvSpPr>
        <p:spPr>
          <a:xfrm>
            <a:off x="6118545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9" type="title"/>
          </p:nvPr>
        </p:nvSpPr>
        <p:spPr>
          <a:xfrm>
            <a:off x="720005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13"/>
          <p:cNvSpPr txBox="1"/>
          <p:nvPr>
            <p:ph idx="13" type="subTitle"/>
          </p:nvPr>
        </p:nvSpPr>
        <p:spPr>
          <a:xfrm>
            <a:off x="720000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14" type="title"/>
          </p:nvPr>
        </p:nvSpPr>
        <p:spPr>
          <a:xfrm>
            <a:off x="720005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hasCustomPrompt="1" idx="15" type="title"/>
          </p:nvPr>
        </p:nvSpPr>
        <p:spPr>
          <a:xfrm>
            <a:off x="341925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16" type="title"/>
          </p:nvPr>
        </p:nvSpPr>
        <p:spPr>
          <a:xfrm>
            <a:off x="341925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hasCustomPrompt="1" idx="17" type="title"/>
          </p:nvPr>
        </p:nvSpPr>
        <p:spPr>
          <a:xfrm>
            <a:off x="611850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18" type="title"/>
          </p:nvPr>
        </p:nvSpPr>
        <p:spPr>
          <a:xfrm>
            <a:off x="611850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/>
          <p:nvPr/>
        </p:nvSpPr>
        <p:spPr>
          <a:xfrm rot="387207">
            <a:off x="-152994" y="233087"/>
            <a:ext cx="723652" cy="1310473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8885050" y="17347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8654850" y="4786196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8920600" y="1599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720000" y="4165225"/>
            <a:ext cx="106500" cy="10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15"/>
          <p:cNvSpPr/>
          <p:nvPr/>
        </p:nvSpPr>
        <p:spPr>
          <a:xfrm>
            <a:off x="-191550" y="34304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859800" y="-1095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 flipH="1">
            <a:off x="8158600" y="8132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 flipH="1">
            <a:off x="8367425" y="46041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flipH="1">
            <a:off x="212375" y="43898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 flipH="1">
            <a:off x="590100" y="4634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 flipH="1">
            <a:off x="266900" y="896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 flipH="1">
            <a:off x="7550125" y="4797350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 flipH="1">
            <a:off x="8392200" y="414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 flipH="1">
            <a:off x="428900" y="3008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226400" y="311566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497500" y="26248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 flipH="1">
            <a:off x="-32550" y="-744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720000" y="1582088"/>
            <a:ext cx="3338100" cy="1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" type="subTitle"/>
          </p:nvPr>
        </p:nvSpPr>
        <p:spPr>
          <a:xfrm>
            <a:off x="720000" y="2875650"/>
            <a:ext cx="33381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7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2979450" y="4716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871700" y="442695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753075" y="1376475"/>
            <a:ext cx="3676200" cy="30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type="title"/>
          </p:nvPr>
        </p:nvSpPr>
        <p:spPr>
          <a:xfrm>
            <a:off x="753075" y="698025"/>
            <a:ext cx="367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 flipH="1">
            <a:off x="8601123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 flipH="1">
            <a:off x="-82552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 flipH="1">
            <a:off x="2288998" y="3894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 flipH="1">
            <a:off x="167248" y="18985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 flipH="1" rot="435347">
            <a:off x="8651302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 flipH="1">
            <a:off x="8743323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flipH="1">
            <a:off x="7711201" y="411675"/>
            <a:ext cx="407700" cy="40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 flipH="1">
            <a:off x="641850" y="4705475"/>
            <a:ext cx="275100" cy="2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 flipH="1">
            <a:off x="7386223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713100" y="1874700"/>
            <a:ext cx="35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" type="subTitle"/>
          </p:nvPr>
        </p:nvSpPr>
        <p:spPr>
          <a:xfrm>
            <a:off x="721100" y="2447400"/>
            <a:ext cx="358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83800" y="4539425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900400" y="4773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2274825" y="326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7200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2" type="body"/>
          </p:nvPr>
        </p:nvSpPr>
        <p:spPr>
          <a:xfrm>
            <a:off x="46945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0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720000" y="2233075"/>
            <a:ext cx="4281900" cy="12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20000" y="1011775"/>
            <a:ext cx="4281900" cy="10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0000" y="3674275"/>
            <a:ext cx="42819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969250" y="460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-4500040">
            <a:off x="-193135" y="-40864"/>
            <a:ext cx="2133261" cy="1640276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7131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2" type="body"/>
          </p:nvPr>
        </p:nvSpPr>
        <p:spPr>
          <a:xfrm>
            <a:off x="46945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1847988" y="3774799"/>
            <a:ext cx="2262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2" type="title"/>
          </p:nvPr>
        </p:nvSpPr>
        <p:spPr>
          <a:xfrm>
            <a:off x="1845138" y="3312421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5028287" y="3774799"/>
            <a:ext cx="2267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4" type="title"/>
          </p:nvPr>
        </p:nvSpPr>
        <p:spPr>
          <a:xfrm>
            <a:off x="5031149" y="3312421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 flipH="1">
            <a:off x="-211575" y="-2688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351675" y="142355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501675" y="42498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8509050" y="1125050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7131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2" type="title"/>
          </p:nvPr>
        </p:nvSpPr>
        <p:spPr>
          <a:xfrm>
            <a:off x="5394875" y="371962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1" type="subTitle"/>
          </p:nvPr>
        </p:nvSpPr>
        <p:spPr>
          <a:xfrm>
            <a:off x="5394875" y="41526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3" type="title"/>
          </p:nvPr>
        </p:nvSpPr>
        <p:spPr>
          <a:xfrm>
            <a:off x="5394875" y="137957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4" type="subTitle"/>
          </p:nvPr>
        </p:nvSpPr>
        <p:spPr>
          <a:xfrm>
            <a:off x="5394875" y="18125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idx="5" type="title"/>
          </p:nvPr>
        </p:nvSpPr>
        <p:spPr>
          <a:xfrm>
            <a:off x="5394875" y="2549613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6" type="subTitle"/>
          </p:nvPr>
        </p:nvSpPr>
        <p:spPr>
          <a:xfrm>
            <a:off x="5394875" y="2982538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-22487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24"/>
          <p:cNvSpPr txBox="1"/>
          <p:nvPr>
            <p:ph idx="2" type="title"/>
          </p:nvPr>
        </p:nvSpPr>
        <p:spPr>
          <a:xfrm>
            <a:off x="6159001" y="2835346"/>
            <a:ext cx="22719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4"/>
          <p:cNvSpPr txBox="1"/>
          <p:nvPr>
            <p:ph idx="1" type="subTitle"/>
          </p:nvPr>
        </p:nvSpPr>
        <p:spPr>
          <a:xfrm>
            <a:off x="718750" y="3308875"/>
            <a:ext cx="22620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idx="3" type="title"/>
          </p:nvPr>
        </p:nvSpPr>
        <p:spPr>
          <a:xfrm>
            <a:off x="713100" y="2835346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4" type="subTitle"/>
          </p:nvPr>
        </p:nvSpPr>
        <p:spPr>
          <a:xfrm>
            <a:off x="3433175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5" type="title"/>
          </p:nvPr>
        </p:nvSpPr>
        <p:spPr>
          <a:xfrm>
            <a:off x="3433237" y="2835346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idx="6" type="subTitle"/>
          </p:nvPr>
        </p:nvSpPr>
        <p:spPr>
          <a:xfrm>
            <a:off x="6161100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4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25"/>
          <p:cNvSpPr txBox="1"/>
          <p:nvPr>
            <p:ph idx="2" type="title"/>
          </p:nvPr>
        </p:nvSpPr>
        <p:spPr>
          <a:xfrm>
            <a:off x="2125113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7" name="Google Shape;287;p25"/>
          <p:cNvSpPr txBox="1"/>
          <p:nvPr>
            <p:ph idx="1" type="subTitle"/>
          </p:nvPr>
        </p:nvSpPr>
        <p:spPr>
          <a:xfrm>
            <a:off x="2125113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idx="3" type="title"/>
          </p:nvPr>
        </p:nvSpPr>
        <p:spPr>
          <a:xfrm>
            <a:off x="5040691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25"/>
          <p:cNvSpPr txBox="1"/>
          <p:nvPr>
            <p:ph idx="4" type="subTitle"/>
          </p:nvPr>
        </p:nvSpPr>
        <p:spPr>
          <a:xfrm>
            <a:off x="5040689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5" type="title"/>
          </p:nvPr>
        </p:nvSpPr>
        <p:spPr>
          <a:xfrm>
            <a:off x="2125113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25"/>
          <p:cNvSpPr txBox="1"/>
          <p:nvPr>
            <p:ph idx="6" type="subTitle"/>
          </p:nvPr>
        </p:nvSpPr>
        <p:spPr>
          <a:xfrm>
            <a:off x="2125113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7" type="title"/>
          </p:nvPr>
        </p:nvSpPr>
        <p:spPr>
          <a:xfrm>
            <a:off x="5040691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25"/>
          <p:cNvSpPr txBox="1"/>
          <p:nvPr>
            <p:ph idx="8" type="subTitle"/>
          </p:nvPr>
        </p:nvSpPr>
        <p:spPr>
          <a:xfrm>
            <a:off x="5040689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/>
          <p:nvPr/>
        </p:nvSpPr>
        <p:spPr>
          <a:xfrm flipH="1">
            <a:off x="7364400" y="466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 flipH="1">
            <a:off x="374025" y="242185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2" type="title"/>
          </p:nvPr>
        </p:nvSpPr>
        <p:spPr>
          <a:xfrm>
            <a:off x="110117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26"/>
          <p:cNvSpPr txBox="1"/>
          <p:nvPr>
            <p:ph idx="1" type="subTitle"/>
          </p:nvPr>
        </p:nvSpPr>
        <p:spPr>
          <a:xfrm>
            <a:off x="1101175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idx="3" type="title"/>
          </p:nvPr>
        </p:nvSpPr>
        <p:spPr>
          <a:xfrm>
            <a:off x="3578947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26"/>
          <p:cNvSpPr txBox="1"/>
          <p:nvPr>
            <p:ph idx="4" type="subTitle"/>
          </p:nvPr>
        </p:nvSpPr>
        <p:spPr>
          <a:xfrm>
            <a:off x="3578998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6"/>
          <p:cNvSpPr txBox="1"/>
          <p:nvPr>
            <p:ph idx="5" type="title"/>
          </p:nvPr>
        </p:nvSpPr>
        <p:spPr>
          <a:xfrm>
            <a:off x="110117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26"/>
          <p:cNvSpPr txBox="1"/>
          <p:nvPr>
            <p:ph idx="6" type="subTitle"/>
          </p:nvPr>
        </p:nvSpPr>
        <p:spPr>
          <a:xfrm>
            <a:off x="1101175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7" type="title"/>
          </p:nvPr>
        </p:nvSpPr>
        <p:spPr>
          <a:xfrm>
            <a:off x="3578947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26"/>
          <p:cNvSpPr txBox="1"/>
          <p:nvPr>
            <p:ph idx="8" type="subTitle"/>
          </p:nvPr>
        </p:nvSpPr>
        <p:spPr>
          <a:xfrm>
            <a:off x="3578998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6"/>
          <p:cNvSpPr txBox="1"/>
          <p:nvPr>
            <p:ph idx="9" type="title"/>
          </p:nvPr>
        </p:nvSpPr>
        <p:spPr>
          <a:xfrm>
            <a:off x="605672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26"/>
          <p:cNvSpPr txBox="1"/>
          <p:nvPr>
            <p:ph idx="13" type="subTitle"/>
          </p:nvPr>
        </p:nvSpPr>
        <p:spPr>
          <a:xfrm>
            <a:off x="6056727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6"/>
          <p:cNvSpPr txBox="1"/>
          <p:nvPr>
            <p:ph idx="14" type="title"/>
          </p:nvPr>
        </p:nvSpPr>
        <p:spPr>
          <a:xfrm>
            <a:off x="605672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26"/>
          <p:cNvSpPr txBox="1"/>
          <p:nvPr>
            <p:ph idx="15" type="subTitle"/>
          </p:nvPr>
        </p:nvSpPr>
        <p:spPr>
          <a:xfrm>
            <a:off x="6056827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6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hasCustomPrompt="1" type="title"/>
          </p:nvPr>
        </p:nvSpPr>
        <p:spPr>
          <a:xfrm>
            <a:off x="2223600" y="692350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2223600" y="146125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hasCustomPrompt="1" idx="2" type="title"/>
          </p:nvPr>
        </p:nvSpPr>
        <p:spPr>
          <a:xfrm>
            <a:off x="2223600" y="199007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2" name="Google Shape;332;p27"/>
          <p:cNvSpPr txBox="1"/>
          <p:nvPr>
            <p:ph idx="3" type="subTitle"/>
          </p:nvPr>
        </p:nvSpPr>
        <p:spPr>
          <a:xfrm>
            <a:off x="2223600" y="275896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3" name="Google Shape;333;p27"/>
          <p:cNvSpPr txBox="1"/>
          <p:nvPr>
            <p:ph hasCustomPrompt="1" idx="4" type="title"/>
          </p:nvPr>
        </p:nvSpPr>
        <p:spPr>
          <a:xfrm>
            <a:off x="2223600" y="328776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27"/>
          <p:cNvSpPr txBox="1"/>
          <p:nvPr>
            <p:ph idx="5" type="subTitle"/>
          </p:nvPr>
        </p:nvSpPr>
        <p:spPr>
          <a:xfrm>
            <a:off x="2223600" y="4056646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5" name="Google Shape;335;p27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558403" y="940625"/>
            <a:ext cx="394500" cy="39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864692" y="22467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4658764" y="375275"/>
            <a:ext cx="37653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8" name="Google Shape;348;p28"/>
          <p:cNvSpPr txBox="1"/>
          <p:nvPr>
            <p:ph idx="1" type="subTitle"/>
          </p:nvPr>
        </p:nvSpPr>
        <p:spPr>
          <a:xfrm>
            <a:off x="4651200" y="1357950"/>
            <a:ext cx="3765300" cy="13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/>
        </p:nvSpPr>
        <p:spPr>
          <a:xfrm>
            <a:off x="4658100" y="349645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688975" y="695109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 flipH="1">
            <a:off x="-32550" y="-1453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title"/>
          </p:nvPr>
        </p:nvSpPr>
        <p:spPr>
          <a:xfrm>
            <a:off x="1656225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title"/>
          </p:nvPr>
        </p:nvSpPr>
        <p:spPr>
          <a:xfrm>
            <a:off x="4745472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4745475" y="3061600"/>
            <a:ext cx="2742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1655925" y="3061597"/>
            <a:ext cx="2743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6"/>
          <p:cNvSpPr/>
          <p:nvPr/>
        </p:nvSpPr>
        <p:spPr>
          <a:xfrm>
            <a:off x="-326250" y="2775475"/>
            <a:ext cx="710250" cy="193367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flipH="1">
            <a:off x="7898250" y="364820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20000" y="1254900"/>
            <a:ext cx="7704000" cy="3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7"/>
          <p:cNvSpPr/>
          <p:nvPr/>
        </p:nvSpPr>
        <p:spPr>
          <a:xfrm flipH="1" rot="435347">
            <a:off x="8605339" y="2807319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 flipH="1">
            <a:off x="-306840" y="-167862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 flipH="1">
            <a:off x="8697361" y="26969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 flipH="1">
            <a:off x="281486" y="13018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 flipH="1">
            <a:off x="281473" y="2140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591761" y="48691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8392236" y="313963"/>
            <a:ext cx="305100" cy="30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8583961" y="467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8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4512625" y="467375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2241450" y="1439338"/>
            <a:ext cx="466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2241450" y="2527285"/>
            <a:ext cx="46611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088900" y="3400800"/>
            <a:ext cx="4966200" cy="12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 flipH="1">
            <a:off x="-224875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 flipH="1">
            <a:off x="136186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 flipH="1">
            <a:off x="-15275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/>
          <p:nvPr/>
        </p:nvSpPr>
        <p:spPr>
          <a:xfrm flipH="1">
            <a:off x="852052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 flipH="1">
            <a:off x="8653175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 flipH="1">
            <a:off x="8235075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/>
          <p:nvPr/>
        </p:nvSpPr>
        <p:spPr>
          <a:xfrm flipH="1">
            <a:off x="8237000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/>
          <p:nvPr/>
        </p:nvSpPr>
        <p:spPr>
          <a:xfrm>
            <a:off x="1796963" y="2731175"/>
            <a:ext cx="5550063" cy="106617"/>
          </a:xfrm>
          <a:custGeom>
            <a:rect b="b" l="l" r="r" t="t"/>
            <a:pathLst>
              <a:path extrusionOk="0" h="8555" w="256680">
                <a:moveTo>
                  <a:pt x="0" y="8555"/>
                </a:moveTo>
                <a:cubicBezTo>
                  <a:pt x="55116" y="-2474"/>
                  <a:pt x="112220" y="382"/>
                  <a:pt x="168429" y="382"/>
                </a:cubicBezTo>
                <a:cubicBezTo>
                  <a:pt x="186916" y="382"/>
                  <a:pt x="205442" y="580"/>
                  <a:pt x="223862" y="2159"/>
                </a:cubicBezTo>
                <a:cubicBezTo>
                  <a:pt x="230370" y="2717"/>
                  <a:pt x="236885" y="3197"/>
                  <a:pt x="243405" y="3580"/>
                </a:cubicBezTo>
                <a:cubicBezTo>
                  <a:pt x="246724" y="3775"/>
                  <a:pt x="256680" y="4291"/>
                  <a:pt x="253355" y="429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Google Shape;386;p31"/>
          <p:cNvSpPr txBox="1"/>
          <p:nvPr>
            <p:ph type="ctrTitle"/>
          </p:nvPr>
        </p:nvSpPr>
        <p:spPr>
          <a:xfrm>
            <a:off x="1495050" y="1708387"/>
            <a:ext cx="6153900" cy="21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Microsoft Word</a:t>
            </a:r>
            <a:endParaRPr sz="6000"/>
          </a:p>
        </p:txBody>
      </p:sp>
      <p:sp>
        <p:nvSpPr>
          <p:cNvPr id="387" name="Google Shape;387;p31"/>
          <p:cNvSpPr/>
          <p:nvPr/>
        </p:nvSpPr>
        <p:spPr>
          <a:xfrm>
            <a:off x="8032425" y="4346400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 txBox="1"/>
          <p:nvPr>
            <p:ph idx="1" type="subTitle"/>
          </p:nvPr>
        </p:nvSpPr>
        <p:spPr>
          <a:xfrm>
            <a:off x="1301825" y="2982100"/>
            <a:ext cx="6730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 1B-1F     |     Informatica      |   Prof.ssa Fabretti     |     a.s. 2023/24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650" y="138219"/>
            <a:ext cx="3886099" cy="486705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0"/>
          <p:cNvSpPr txBox="1"/>
          <p:nvPr>
            <p:ph type="title"/>
          </p:nvPr>
        </p:nvSpPr>
        <p:spPr>
          <a:xfrm>
            <a:off x="720000" y="445025"/>
            <a:ext cx="262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6</a:t>
            </a:r>
            <a:r>
              <a:rPr lang="en" sz="2000">
                <a:solidFill>
                  <a:schemeClr val="dk2"/>
                </a:solidFill>
              </a:rPr>
              <a:t>. Seleziona il primo paragrafo, e impostalo una spaziatura dopo di 15 pt.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3642900" y="2334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6037038" y="8364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4002813" y="33212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5599338" y="45337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1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7. Nel paragrafo successivo, cancella “28 aprile 2017” 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68" name="Google Shape;4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50" y="1322525"/>
            <a:ext cx="60792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75" y="1253850"/>
            <a:ext cx="8455851" cy="27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</a:t>
            </a:r>
            <a:r>
              <a:rPr lang="en" sz="2000">
                <a:solidFill>
                  <a:schemeClr val="dk2"/>
                </a:solidFill>
              </a:rPr>
              <a:t>. Inserisci un capolettera nel primo paragrafo dell’articolo.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601650" y="13742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76" name="Google Shape;476;p42"/>
          <p:cNvSpPr/>
          <p:nvPr/>
        </p:nvSpPr>
        <p:spPr>
          <a:xfrm>
            <a:off x="7090375" y="23748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7045825" y="17118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87" y="1255200"/>
            <a:ext cx="395097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3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</a:t>
            </a:r>
            <a:r>
              <a:rPr lang="en" sz="2000">
                <a:solidFill>
                  <a:schemeClr val="dk2"/>
                </a:solidFill>
              </a:rPr>
              <a:t>. Seleziona il paragrafo appena modificato e quello successivo, e imposta l’allineamento come giustificato.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84" name="Google Shape;484;p43"/>
          <p:cNvSpPr/>
          <p:nvPr/>
        </p:nvSpPr>
        <p:spPr>
          <a:xfrm>
            <a:off x="1373188" y="13222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85" name="Google Shape;485;p43"/>
          <p:cNvSpPr/>
          <p:nvPr/>
        </p:nvSpPr>
        <p:spPr>
          <a:xfrm>
            <a:off x="3202513" y="16222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/>
          <p:nvPr>
            <p:ph type="title"/>
          </p:nvPr>
        </p:nvSpPr>
        <p:spPr>
          <a:xfrm>
            <a:off x="720000" y="445025"/>
            <a:ext cx="301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10.</a:t>
            </a:r>
            <a:r>
              <a:rPr lang="en" sz="2000">
                <a:solidFill>
                  <a:schemeClr val="dk2"/>
                </a:solidFill>
              </a:rPr>
              <a:t> Vai alla fine del paragrafo appena modificato e inserisci una tabella, e creiamo una nuova sezione. Digitiamo “Cast”, poi selezioniamolo e impostiamo lo stile come font Impact, dimensione 20, sottolineato.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91" name="Google Shape;4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000" y="152400"/>
            <a:ext cx="506759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4"/>
          <p:cNvSpPr/>
          <p:nvPr/>
        </p:nvSpPr>
        <p:spPr>
          <a:xfrm>
            <a:off x="4311388" y="43362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3" name="Google Shape;493;p44"/>
          <p:cNvSpPr/>
          <p:nvPr/>
        </p:nvSpPr>
        <p:spPr>
          <a:xfrm rot="-825600">
            <a:off x="3833229" y="571416"/>
            <a:ext cx="437661" cy="3940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4" name="Google Shape;494;p44"/>
          <p:cNvSpPr/>
          <p:nvPr/>
        </p:nvSpPr>
        <p:spPr>
          <a:xfrm rot="-825600">
            <a:off x="4882768" y="585802"/>
            <a:ext cx="437661" cy="3940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5" name="Google Shape;495;p44"/>
          <p:cNvSpPr/>
          <p:nvPr/>
        </p:nvSpPr>
        <p:spPr>
          <a:xfrm rot="-825600">
            <a:off x="4181935" y="769773"/>
            <a:ext cx="437661" cy="3940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11. Vai a capo (creando un nuovo paragrafo) e resettane lo stile cliccando sul bottone apposito. Poi imposta di nuovo il font a “Segoe UI”.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50" y="1637475"/>
            <a:ext cx="4074924" cy="26436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/>
          <p:nvPr/>
        </p:nvSpPr>
        <p:spPr>
          <a:xfrm rot="-818433">
            <a:off x="2630439" y="2032342"/>
            <a:ext cx="410889" cy="3673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03" name="Google Shape;5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789" y="1578173"/>
            <a:ext cx="3528361" cy="27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5"/>
          <p:cNvSpPr/>
          <p:nvPr/>
        </p:nvSpPr>
        <p:spPr>
          <a:xfrm rot="-818433">
            <a:off x="4931014" y="1809817"/>
            <a:ext cx="410889" cy="3673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50" y="1068375"/>
            <a:ext cx="4357701" cy="3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12. Inserisci una tabella con 4 colonne e 3 righe.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11" name="Google Shape;511;p46"/>
          <p:cNvSpPr/>
          <p:nvPr/>
        </p:nvSpPr>
        <p:spPr>
          <a:xfrm rot="-825600">
            <a:off x="2860454" y="1959641"/>
            <a:ext cx="437661" cy="3940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12" name="Google Shape;512;p46"/>
          <p:cNvSpPr/>
          <p:nvPr/>
        </p:nvSpPr>
        <p:spPr>
          <a:xfrm rot="-825600">
            <a:off x="2536604" y="1372316"/>
            <a:ext cx="437661" cy="3940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13. Nella prima riga, in ciascuna cella, scrivi: Massimo Popolizio, Frank Matano, Eleonora Belcamino, Stefania Rocca.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18" name="Google Shape;5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925" y="1193175"/>
            <a:ext cx="729615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7"/>
          <p:cNvSpPr txBox="1"/>
          <p:nvPr/>
        </p:nvSpPr>
        <p:spPr>
          <a:xfrm>
            <a:off x="2398075" y="2177850"/>
            <a:ext cx="1663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Popolizio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14. Nella seconda riga, in ciascuna cella, scrivi: Benito Mussolini, Andrea Canaletti, Francesca, Katia Bellini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675" y="1239175"/>
            <a:ext cx="62674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15. Nella terza riga, in ciascuna cella, inserisci una fotografia dell’attore/attrice. Rimpicciolisci la foto affinché ci stiano nella pagina.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31" name="Google Shape;5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79" y="1813900"/>
            <a:ext cx="2628249" cy="26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128" y="1653275"/>
            <a:ext cx="5302872" cy="325829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9"/>
          <p:cNvSpPr txBox="1"/>
          <p:nvPr/>
        </p:nvSpPr>
        <p:spPr>
          <a:xfrm>
            <a:off x="2398075" y="2177850"/>
            <a:ext cx="1663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Per rimpicciolire l’immagine, clicca sull’immagine e poi trascina verso il centro dell’immagine uno dei pallini sugli angoli.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Impariamo facendo.</a:t>
            </a:r>
            <a:endParaRPr/>
          </a:p>
        </p:txBody>
      </p:sp>
      <p:sp>
        <p:nvSpPr>
          <p:cNvPr id="394" name="Google Shape;394;p32"/>
          <p:cNvSpPr txBox="1"/>
          <p:nvPr>
            <p:ph idx="1" type="body"/>
          </p:nvPr>
        </p:nvSpPr>
        <p:spPr>
          <a:xfrm>
            <a:off x="1625350" y="1215750"/>
            <a:ext cx="589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A FINE LEZIONE, OGNI VOLTA CHE SPEGNETE IL PC, CARICATE I VOSTRI LAVORI SUL VOSTRO GOOGLE DRIVE.</a:t>
            </a:r>
            <a:endParaRPr b="1" sz="24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Risultato (più o meno, il mio Word è diverso!)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39" name="Google Shape;5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25" y="1087325"/>
            <a:ext cx="756285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1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16. Per ciascuna immagine, cambia la forma dell’immagine con una forma a piacere.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45" name="Google Shape;545;p51"/>
          <p:cNvSpPr txBox="1"/>
          <p:nvPr/>
        </p:nvSpPr>
        <p:spPr>
          <a:xfrm>
            <a:off x="921025" y="1653275"/>
            <a:ext cx="1663500" cy="32016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Seleziona l’immagine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Vai su “Formato immagine” in alto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Clicca sulla freccetta in “taglia”e scegli “taglia in forma”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Scegli una forma.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46" name="Google Shape;5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75" y="1183925"/>
            <a:ext cx="348619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1"/>
          <p:cNvSpPr/>
          <p:nvPr/>
        </p:nvSpPr>
        <p:spPr>
          <a:xfrm>
            <a:off x="3690738" y="42102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48" name="Google Shape;548;p51"/>
          <p:cNvSpPr/>
          <p:nvPr/>
        </p:nvSpPr>
        <p:spPr>
          <a:xfrm>
            <a:off x="5002713" y="11839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5776313" y="14527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3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50" name="Google Shape;550;p51"/>
          <p:cNvSpPr/>
          <p:nvPr/>
        </p:nvSpPr>
        <p:spPr>
          <a:xfrm>
            <a:off x="5707813" y="19088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4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51" name="Google Shape;551;p51"/>
          <p:cNvSpPr/>
          <p:nvPr/>
        </p:nvSpPr>
        <p:spPr>
          <a:xfrm>
            <a:off x="4353138" y="20198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5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Risultato (più o meno, il mio Word è diverso!)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57" name="Google Shape;5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350" y="1432400"/>
            <a:ext cx="59340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438" y="1212075"/>
            <a:ext cx="34158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3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17. Seleziona ciascun testo dentro la tabella e impostalo come “centrato”.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64" name="Google Shape;564;p53"/>
          <p:cNvSpPr/>
          <p:nvPr/>
        </p:nvSpPr>
        <p:spPr>
          <a:xfrm>
            <a:off x="3165638" y="16029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5" name="Google Shape;565;p53"/>
          <p:cNvSpPr/>
          <p:nvPr/>
        </p:nvSpPr>
        <p:spPr>
          <a:xfrm>
            <a:off x="2089438" y="40606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18. Seleziona la prima riga della tabella e imposta lo stile del testo come grassetto, dimensione 13.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71" name="Google Shape;5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00" y="1322525"/>
            <a:ext cx="42753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4"/>
          <p:cNvSpPr/>
          <p:nvPr/>
        </p:nvSpPr>
        <p:spPr>
          <a:xfrm>
            <a:off x="2558238" y="38392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3" name="Google Shape;573;p54"/>
          <p:cNvSpPr/>
          <p:nvPr/>
        </p:nvSpPr>
        <p:spPr>
          <a:xfrm>
            <a:off x="2020413" y="17277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4" name="Google Shape;574;p54"/>
          <p:cNvSpPr/>
          <p:nvPr/>
        </p:nvSpPr>
        <p:spPr>
          <a:xfrm>
            <a:off x="2995938" y="15350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3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362" y="1128700"/>
            <a:ext cx="421273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5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19. Seleziona la seconda riga della tabella e imposta lo stile del testo come corsivo, colore lo stesso che hai usato all’inizio.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81" name="Google Shape;581;p55"/>
          <p:cNvSpPr/>
          <p:nvPr/>
        </p:nvSpPr>
        <p:spPr>
          <a:xfrm>
            <a:off x="2075088" y="25140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4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82" name="Google Shape;582;p55"/>
          <p:cNvSpPr/>
          <p:nvPr/>
        </p:nvSpPr>
        <p:spPr>
          <a:xfrm>
            <a:off x="1884063" y="14240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3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83" name="Google Shape;583;p55"/>
          <p:cNvSpPr/>
          <p:nvPr/>
        </p:nvSpPr>
        <p:spPr>
          <a:xfrm>
            <a:off x="1446363" y="12451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84" name="Google Shape;584;p55"/>
          <p:cNvSpPr/>
          <p:nvPr/>
        </p:nvSpPr>
        <p:spPr>
          <a:xfrm>
            <a:off x="1813363" y="36879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6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20</a:t>
            </a:r>
            <a:r>
              <a:rPr lang="en" sz="2000">
                <a:solidFill>
                  <a:schemeClr val="dk2"/>
                </a:solidFill>
              </a:rPr>
              <a:t>. Rimuovi i bordi della tabella, selezionando tutta la tabella e scegliendo l’opzione “nessun bordo”.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90" name="Google Shape;5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00" y="1322525"/>
            <a:ext cx="407937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6"/>
          <p:cNvSpPr/>
          <p:nvPr/>
        </p:nvSpPr>
        <p:spPr>
          <a:xfrm>
            <a:off x="3649313" y="15068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92" name="Google Shape;592;p56"/>
          <p:cNvSpPr/>
          <p:nvPr/>
        </p:nvSpPr>
        <p:spPr>
          <a:xfrm>
            <a:off x="3649313" y="23080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7"/>
          <p:cNvSpPr txBox="1"/>
          <p:nvPr>
            <p:ph type="title"/>
          </p:nvPr>
        </p:nvSpPr>
        <p:spPr>
          <a:xfrm>
            <a:off x="720000" y="445025"/>
            <a:ext cx="30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21</a:t>
            </a:r>
            <a:r>
              <a:rPr lang="en" sz="2000">
                <a:solidFill>
                  <a:schemeClr val="dk2"/>
                </a:solidFill>
              </a:rPr>
              <a:t>. Inserisci un’intestazione di pagina a tre colonne, e scrivi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Il tuo nome/cognome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La classe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La data di oggi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98" name="Google Shape;5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825" y="445013"/>
            <a:ext cx="47489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7"/>
          <p:cNvSpPr/>
          <p:nvPr/>
        </p:nvSpPr>
        <p:spPr>
          <a:xfrm>
            <a:off x="4284313" y="5344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6852488" y="9283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1" name="Google Shape;601;p57"/>
          <p:cNvSpPr/>
          <p:nvPr/>
        </p:nvSpPr>
        <p:spPr>
          <a:xfrm>
            <a:off x="6852488" y="14395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2" name="Google Shape;602;p57"/>
          <p:cNvSpPr/>
          <p:nvPr/>
        </p:nvSpPr>
        <p:spPr>
          <a:xfrm>
            <a:off x="6094338" y="27790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Risultato (più o meno, il mio Word è diverso!)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08" name="Google Shape;6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00" y="1170125"/>
            <a:ext cx="63995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9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22. Posiziona il cursore (=clicca) alla fine della pagina e inserisci una casella di testo.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14" name="Google Shape;6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950" y="1738888"/>
            <a:ext cx="7369104" cy="16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9"/>
          <p:cNvSpPr/>
          <p:nvPr/>
        </p:nvSpPr>
        <p:spPr>
          <a:xfrm>
            <a:off x="1109313" y="17389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16" name="Google Shape;616;p59"/>
          <p:cNvSpPr/>
          <p:nvPr/>
        </p:nvSpPr>
        <p:spPr>
          <a:xfrm>
            <a:off x="5510163" y="20475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17" name="Google Shape;617;p59"/>
          <p:cNvSpPr/>
          <p:nvPr/>
        </p:nvSpPr>
        <p:spPr>
          <a:xfrm>
            <a:off x="5707913" y="26383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Vai su classroom e scarica il file di partenza “Word - Esercizio 5 - file di partenza.docx” dalla relativa pagina di consegna del compito. Apri il documento su Word, ricordandoti di selezionare “Abilita modifica”.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0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23. TAGLIA la citazione che inizia con “Per accattivarsi l’italiano medio…” fino a “31 gennaio 2018”, e incollala dentro la casella di testo al posto del testo placeholder.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23" name="Google Shape;623;p60"/>
          <p:cNvSpPr txBox="1"/>
          <p:nvPr/>
        </p:nvSpPr>
        <p:spPr>
          <a:xfrm>
            <a:off x="921025" y="1653275"/>
            <a:ext cx="1663500" cy="29862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Seleziona il testo da tagliare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Click destro, taglia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Seleziona il testo dentro la casella di testo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Click destro, “incolla come testo semplice”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24" name="Google Shape;6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875" y="1627125"/>
            <a:ext cx="3332750" cy="34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775" y="1653275"/>
            <a:ext cx="2773424" cy="335402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0"/>
          <p:cNvSpPr/>
          <p:nvPr/>
        </p:nvSpPr>
        <p:spPr>
          <a:xfrm>
            <a:off x="2818963" y="44071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27" name="Google Shape;627;p60"/>
          <p:cNvSpPr/>
          <p:nvPr/>
        </p:nvSpPr>
        <p:spPr>
          <a:xfrm>
            <a:off x="3319113" y="29494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28" name="Google Shape;628;p60"/>
          <p:cNvSpPr/>
          <p:nvPr/>
        </p:nvSpPr>
        <p:spPr>
          <a:xfrm>
            <a:off x="6767463" y="40132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3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29" name="Google Shape;629;p60"/>
          <p:cNvSpPr/>
          <p:nvPr/>
        </p:nvSpPr>
        <p:spPr>
          <a:xfrm>
            <a:off x="7804488" y="25555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4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Risultato (più o meno, il mio Word è diverso!)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35" name="Google Shape;6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525" y="1230600"/>
            <a:ext cx="481283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2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24. Trascina i bordi della casella di testo e rendila un rettangolo più largo che lungo. Tutto il testo deve essere visibile!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41" name="Google Shape;6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29368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880" y="2213325"/>
            <a:ext cx="5393119" cy="209003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2"/>
          <p:cNvSpPr/>
          <p:nvPr/>
        </p:nvSpPr>
        <p:spPr>
          <a:xfrm>
            <a:off x="3750863" y="29849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3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25. Trascina i bordi della casella di testo e rendila un rettangolo più largo che lungo. Tutto il testo deve essere visibile!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49" name="Google Shape;6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29368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880" y="2213325"/>
            <a:ext cx="5393119" cy="209003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3"/>
          <p:cNvSpPr/>
          <p:nvPr/>
        </p:nvSpPr>
        <p:spPr>
          <a:xfrm>
            <a:off x="3750863" y="29849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4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26. Seleziona tutto il testo della casella di testo e imposta dimensione 8 punti, corsivo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57" name="Google Shape;6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1356075"/>
            <a:ext cx="84296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5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27. Aggiungi un’ombra alla citazione.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63" name="Google Shape;6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650" y="1017725"/>
            <a:ext cx="384236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5"/>
          <p:cNvSpPr/>
          <p:nvPr/>
        </p:nvSpPr>
        <p:spPr>
          <a:xfrm>
            <a:off x="5595388" y="10177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65" name="Google Shape;665;p65"/>
          <p:cNvSpPr/>
          <p:nvPr/>
        </p:nvSpPr>
        <p:spPr>
          <a:xfrm>
            <a:off x="4353138" y="14116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66" name="Google Shape;666;p65"/>
          <p:cNvSpPr/>
          <p:nvPr/>
        </p:nvSpPr>
        <p:spPr>
          <a:xfrm>
            <a:off x="4424975" y="18055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67" name="Google Shape;667;p65"/>
          <p:cNvSpPr/>
          <p:nvPr/>
        </p:nvSpPr>
        <p:spPr>
          <a:xfrm>
            <a:off x="5157688" y="19756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6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28. Trascina la casella di testo in mezzo al testo.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73" name="Google Shape;6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163" y="1094525"/>
            <a:ext cx="389768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7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29. Cambia lo stile della casella di testo: il bordo deve essere di 4.5 pt.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79" name="Google Shape;6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75" y="1215475"/>
            <a:ext cx="38497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7"/>
          <p:cNvSpPr/>
          <p:nvPr/>
        </p:nvSpPr>
        <p:spPr>
          <a:xfrm>
            <a:off x="5135575" y="13217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81" name="Google Shape;681;p67"/>
          <p:cNvSpPr/>
          <p:nvPr/>
        </p:nvSpPr>
        <p:spPr>
          <a:xfrm>
            <a:off x="3745825" y="15950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82" name="Google Shape;682;p67"/>
          <p:cNvSpPr/>
          <p:nvPr/>
        </p:nvSpPr>
        <p:spPr>
          <a:xfrm>
            <a:off x="3745825" y="34105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83" name="Google Shape;683;p67"/>
          <p:cNvSpPr/>
          <p:nvPr/>
        </p:nvSpPr>
        <p:spPr>
          <a:xfrm>
            <a:off x="4821700" y="43037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8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30</a:t>
            </a:r>
            <a:r>
              <a:rPr lang="en" sz="2000">
                <a:solidFill>
                  <a:schemeClr val="dk2"/>
                </a:solidFill>
              </a:rPr>
              <a:t>. Crea un’altra casella di testo e taglia/incolla la seconda citazione.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89" name="Google Shape;6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84275"/>
            <a:ext cx="4015875" cy="25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875" y="1942925"/>
            <a:ext cx="4103324" cy="204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9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31</a:t>
            </a:r>
            <a:r>
              <a:rPr lang="en" sz="2000">
                <a:solidFill>
                  <a:schemeClr val="dk2"/>
                </a:solidFill>
              </a:rPr>
              <a:t>. Dai anche a questa casella di testo una forma più larga che lungala, e spostala alla fine della prima pagina.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96" name="Google Shape;6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75" y="1322525"/>
            <a:ext cx="41772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2. Imposta i margini a 3 sinistra e 3 destra.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05" name="Google Shape;4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925" y="1386000"/>
            <a:ext cx="2242700" cy="375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176" y="1151775"/>
            <a:ext cx="3295724" cy="38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4"/>
          <p:cNvSpPr/>
          <p:nvPr/>
        </p:nvSpPr>
        <p:spPr>
          <a:xfrm>
            <a:off x="2541100" y="13860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08175" y="17799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94900" y="46565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3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4137175" y="19589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4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5566188" y="46565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5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0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32. Copia e incolla lo **stile** della casella della prima casella di testo sulla seconda.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02" name="Google Shape;702;p70"/>
          <p:cNvSpPr txBox="1"/>
          <p:nvPr/>
        </p:nvSpPr>
        <p:spPr>
          <a:xfrm>
            <a:off x="921025" y="1653275"/>
            <a:ext cx="2529300" cy="2124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Clicca col tasto sinistro sulla prima casella di testo. Per selezionare la casella e non il testo al suo interno, clicca sui bordi.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Clicca su “Copia stile”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Copia sulla nuova casella di testo.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703" name="Google Shape;7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225" y="1170125"/>
            <a:ext cx="5388873" cy="3555237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0"/>
          <p:cNvSpPr/>
          <p:nvPr/>
        </p:nvSpPr>
        <p:spPr>
          <a:xfrm>
            <a:off x="3745825" y="16532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05" name="Google Shape;705;p70"/>
          <p:cNvSpPr/>
          <p:nvPr/>
        </p:nvSpPr>
        <p:spPr>
          <a:xfrm>
            <a:off x="5228700" y="25183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06" name="Google Shape;706;p70"/>
          <p:cNvSpPr/>
          <p:nvPr/>
        </p:nvSpPr>
        <p:spPr>
          <a:xfrm>
            <a:off x="7497750" y="40467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3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1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33. Copia e incolla lo **stile** del testo della prima casella sul testo della seconda casella.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12" name="Google Shape;712;p71"/>
          <p:cNvSpPr txBox="1"/>
          <p:nvPr/>
        </p:nvSpPr>
        <p:spPr>
          <a:xfrm>
            <a:off x="921025" y="1653275"/>
            <a:ext cx="2529300" cy="12621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Seleziona il testo della prima casella.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Clicca su “Copia stile”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Copia sulla nuova casella di testo.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713" name="Google Shape;7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225" y="1170125"/>
            <a:ext cx="5388873" cy="3555237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1"/>
          <p:cNvSpPr/>
          <p:nvPr/>
        </p:nvSpPr>
        <p:spPr>
          <a:xfrm>
            <a:off x="3745825" y="16532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15" name="Google Shape;715;p71"/>
          <p:cNvSpPr/>
          <p:nvPr/>
        </p:nvSpPr>
        <p:spPr>
          <a:xfrm>
            <a:off x="5228700" y="25183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16" name="Google Shape;716;p71"/>
          <p:cNvSpPr/>
          <p:nvPr/>
        </p:nvSpPr>
        <p:spPr>
          <a:xfrm>
            <a:off x="7497750" y="40467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3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34. Ri-sposta la seconda casella nella prima pagina.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722" name="Google Shape;72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650" y="966800"/>
            <a:ext cx="29179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Risultato (più o meno, il mio Word è diverso!)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17" name="Google Shape;4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77350"/>
            <a:ext cx="80881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3. Seleziona tutto il testo e imposta come font “Segoe UI”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23" name="Google Shape;4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75" y="907475"/>
            <a:ext cx="504987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6"/>
          <p:cNvSpPr txBox="1"/>
          <p:nvPr/>
        </p:nvSpPr>
        <p:spPr>
          <a:xfrm>
            <a:off x="89750" y="1613100"/>
            <a:ext cx="1663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1. </a:t>
            </a: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Trascina per selezionare tutto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25" name="Google Shape;4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075" y="1337250"/>
            <a:ext cx="3876300" cy="17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6"/>
          <p:cNvSpPr/>
          <p:nvPr/>
        </p:nvSpPr>
        <p:spPr>
          <a:xfrm>
            <a:off x="4292075" y="16595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4346775" y="2053425"/>
            <a:ext cx="1977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Qui scrivi Segoe UI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Risultato (più o meno, il mio Word è diverso!)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33" name="Google Shape;4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50" y="1103875"/>
            <a:ext cx="798329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175" y="1187625"/>
            <a:ext cx="5298875" cy="36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4. Seleziona il titolo (Sono Tornato) e imposta il font Impact, sottolineato, dimensione 40 pt.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4026975" y="19164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2809350" y="22607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2" name="Google Shape;442;p38"/>
          <p:cNvSpPr txBox="1"/>
          <p:nvPr/>
        </p:nvSpPr>
        <p:spPr>
          <a:xfrm>
            <a:off x="4026975" y="1396725"/>
            <a:ext cx="1663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Dimensione del testo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3" name="Google Shape;443;p38"/>
          <p:cNvSpPr txBox="1"/>
          <p:nvPr/>
        </p:nvSpPr>
        <p:spPr>
          <a:xfrm>
            <a:off x="2700725" y="2508650"/>
            <a:ext cx="1663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Sottolineato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(voi avrete scritto “S”)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300" y="1422599"/>
            <a:ext cx="4351726" cy="352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5. Seleziona il primo paragrafo, e impostalo in corsivo, metti un colore di sfondo del paragrafo a piacere.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3006575" y="19827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1" name="Google Shape;451;p39"/>
          <p:cNvSpPr/>
          <p:nvPr/>
        </p:nvSpPr>
        <p:spPr>
          <a:xfrm>
            <a:off x="4685313" y="22014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4930463" y="28706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yperglycemia in an Elderly Patient Clinical Case by Slidesgo">
  <a:themeElements>
    <a:clrScheme name="Simple Light">
      <a:dk1>
        <a:srgbClr val="FF9999"/>
      </a:dk1>
      <a:lt1>
        <a:srgbClr val="FFFFFF"/>
      </a:lt1>
      <a:dk2>
        <a:srgbClr val="191919"/>
      </a:dk2>
      <a:lt2>
        <a:srgbClr val="FFEBEB"/>
      </a:lt2>
      <a:accent1>
        <a:srgbClr val="C3A2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